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23"/>
  </p:handoutMasterIdLst>
  <p:sldIdLst>
    <p:sldId id="256" r:id="rId3"/>
    <p:sldId id="261" r:id="rId4"/>
    <p:sldId id="257" r:id="rId5"/>
    <p:sldId id="258" r:id="rId6"/>
    <p:sldId id="259" r:id="rId7"/>
    <p:sldId id="260" r:id="rId8"/>
    <p:sldId id="269" r:id="rId9"/>
    <p:sldId id="262" r:id="rId10"/>
    <p:sldId id="270" r:id="rId11"/>
    <p:sldId id="271" r:id="rId12"/>
    <p:sldId id="272" r:id="rId13"/>
    <p:sldId id="263" r:id="rId14"/>
    <p:sldId id="264" r:id="rId16"/>
    <p:sldId id="265" r:id="rId17"/>
    <p:sldId id="266" r:id="rId18"/>
    <p:sldId id="268" r:id="rId19"/>
    <p:sldId id="267" r:id="rId20"/>
    <p:sldId id="273" r:id="rId21"/>
    <p:sldId id="274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38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6"/>
        <p:guide pos="380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7.w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5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24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2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5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34.wmf"/><Relationship Id="rId1" Type="http://schemas.openxmlformats.org/officeDocument/2006/relationships/oleObject" Target="../embeddings/oleObject2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33220" y="1092457"/>
            <a:ext cx="9144000" cy="2187001"/>
          </a:xfrm>
        </p:spPr>
        <p:txBody>
          <a:bodyPr>
            <a:normAutofit fontScale="90000"/>
          </a:bodyPr>
          <a:p>
            <a:r>
              <a:rPr lang="ru-RU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Моделирование внутренней гелиосферы</a:t>
            </a:r>
            <a:endParaRPr lang="ru-RU" altLang="ru-RU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165350" y="6436995"/>
            <a:ext cx="786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сентябрь 2025, ИКИ РАН, Москва</a:t>
            </a:r>
            <a:endParaRPr lang="ru-RU" altLang="en-US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487410" y="4187825"/>
            <a:ext cx="2684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 b="1">
                <a:solidFill>
                  <a:schemeClr val="bg2">
                    <a:lumMod val="50000"/>
                  </a:schemeClr>
                </a:solidFill>
                <a:latin typeface="Comic Sans MS" panose="030F0702030302020204" charset="0"/>
                <a:cs typeface="Comic Sans MS" panose="030F0702030302020204" charset="0"/>
              </a:rPr>
              <a:t>Корольков С.Д.</a:t>
            </a:r>
            <a:endParaRPr lang="ru-RU" altLang="en-US" sz="2400" b="1">
              <a:solidFill>
                <a:schemeClr val="bg2">
                  <a:lumMod val="50000"/>
                </a:schemeClr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50825"/>
            <a:ext cx="12192000" cy="1325880"/>
          </a:xfrm>
        </p:spPr>
        <p:txBody>
          <a:bodyPr/>
          <a:p>
            <a:pPr algn="ctr"/>
            <a:r>
              <a:rPr lang="ru-RU" altLang="en-US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С токовым слоем</a:t>
            </a:r>
            <a:r>
              <a:rPr lang="en-US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 (</a:t>
            </a:r>
            <a:r>
              <a:rPr lang="ru-RU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неподвижная</a:t>
            </a:r>
            <a:r>
              <a:rPr lang="ru-RU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 СК)</a:t>
            </a:r>
            <a:endParaRPr lang="ru-RU" altLang="ru-RU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1927860" y="6011545"/>
            <a:ext cx="250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Линии тока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7854950" y="6011545"/>
            <a:ext cx="338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Линии магнитного поля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graphicFrame>
        <p:nvGraphicFramePr>
          <p:cNvPr id="3" name="Объект 2"/>
          <p:cNvGraphicFramePr/>
          <p:nvPr/>
        </p:nvGraphicFramePr>
        <p:xfrm>
          <a:off x="0" y="751205"/>
          <a:ext cx="6172835" cy="526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9273540" imgH="7901940" progId="Paint.Picture">
                  <p:embed/>
                </p:oleObj>
              </mc:Choice>
              <mc:Fallback>
                <p:oleObj name="" r:id="rId1" imgW="9273540" imgH="7901940" progId="Paint.Picture">
                  <p:embed/>
                  <p:pic>
                    <p:nvPicPr>
                      <p:cNvPr id="0" name="Изображение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751205"/>
                        <a:ext cx="6172835" cy="5260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/>
          <p:nvPr/>
        </p:nvGraphicFramePr>
        <p:xfrm>
          <a:off x="6173470" y="686435"/>
          <a:ext cx="6018530" cy="5262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8968740" imgH="7840980" progId="Paint.Picture">
                  <p:embed/>
                </p:oleObj>
              </mc:Choice>
              <mc:Fallback>
                <p:oleObj name="" r:id="rId3" imgW="8968740" imgH="7840980" progId="Paint.Picture">
                  <p:embed/>
                  <p:pic>
                    <p:nvPicPr>
                      <p:cNvPr id="0" name="Изображение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3470" y="686435"/>
                        <a:ext cx="6018530" cy="5262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Текстовое поле 5"/>
          <p:cNvSpPr txBox="1"/>
          <p:nvPr/>
        </p:nvSpPr>
        <p:spPr>
          <a:xfrm>
            <a:off x="164465" y="2679700"/>
            <a:ext cx="119894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(II) </a:t>
            </a:r>
            <a:r>
              <a:rPr lang="ru-RU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Вычислительная область от 0.163 до 10 АЕ. Общее число ячеек 5.</a:t>
            </a:r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6</a:t>
            </a:r>
            <a:r>
              <a:rPr lang="ru-RU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00.000  (200</a:t>
            </a:r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 the x </a:t>
            </a:r>
            <a:r>
              <a:rPr lang="ru-RU" altLang="en-US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10</a:t>
            </a:r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0 phi x </a:t>
            </a:r>
            <a:r>
              <a:rPr lang="ru-RU" altLang="en-US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26</a:t>
            </a:r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0 r + </a:t>
            </a:r>
            <a:r>
              <a:rPr lang="ru-RU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нерегулярная часть)</a:t>
            </a:r>
            <a:endParaRPr lang="ru-RU" altLang="ru-RU" sz="2400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Объект 3"/>
          <p:cNvGraphicFramePr/>
          <p:nvPr/>
        </p:nvGraphicFramePr>
        <p:xfrm>
          <a:off x="0" y="668655"/>
          <a:ext cx="6170930" cy="51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334500" imgH="7840980" progId="Paint.Picture">
                  <p:embed/>
                </p:oleObj>
              </mc:Choice>
              <mc:Fallback>
                <p:oleObj name="" r:id="rId1" imgW="9334500" imgH="784098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668655"/>
                        <a:ext cx="6170930" cy="51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/>
          <p:nvPr/>
        </p:nvGraphicFramePr>
        <p:xfrm>
          <a:off x="6196330" y="805815"/>
          <a:ext cx="5995670" cy="506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9182100" imgH="7749540" progId="Paint.Picture">
                  <p:embed/>
                </p:oleObj>
              </mc:Choice>
              <mc:Fallback>
                <p:oleObj name="" r:id="rId3" imgW="9182100" imgH="7749540" progId="Paint.Picture">
                  <p:embed/>
                  <p:pic>
                    <p:nvPicPr>
                      <p:cNvPr id="0" name="Изображение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96330" y="805815"/>
                        <a:ext cx="5995670" cy="506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Объект 3"/>
          <p:cNvGraphicFramePr/>
          <p:nvPr/>
        </p:nvGraphicFramePr>
        <p:xfrm>
          <a:off x="2090420" y="-1270"/>
          <a:ext cx="8127365" cy="685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182100" imgH="7749540" progId="Paint.Picture">
                  <p:embed/>
                </p:oleObj>
              </mc:Choice>
              <mc:Fallback>
                <p:oleObj name="" r:id="rId1" imgW="9182100" imgH="774954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90420" y="-1270"/>
                        <a:ext cx="8127365" cy="685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Объект 3"/>
          <p:cNvGraphicFramePr/>
          <p:nvPr/>
        </p:nvGraphicFramePr>
        <p:xfrm>
          <a:off x="1660525" y="0"/>
          <a:ext cx="8122920" cy="684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258300" imgH="7795260" progId="Paint.Picture">
                  <p:embed/>
                </p:oleObj>
              </mc:Choice>
              <mc:Fallback>
                <p:oleObj name="" r:id="rId1" imgW="9258300" imgH="779526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60525" y="0"/>
                        <a:ext cx="8122920" cy="6840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Объект 3"/>
          <p:cNvGraphicFramePr/>
          <p:nvPr/>
        </p:nvGraphicFramePr>
        <p:xfrm>
          <a:off x="1730375" y="0"/>
          <a:ext cx="7941310" cy="685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900160" imgH="7688580" progId="Paint.Picture">
                  <p:embed/>
                </p:oleObj>
              </mc:Choice>
              <mc:Fallback>
                <p:oleObj name="" r:id="rId1" imgW="8900160" imgH="768858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0375" y="0"/>
                        <a:ext cx="7941310" cy="6859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Объект 2"/>
          <p:cNvGraphicFramePr/>
          <p:nvPr/>
        </p:nvGraphicFramePr>
        <p:xfrm>
          <a:off x="0" y="0"/>
          <a:ext cx="6042025" cy="3694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605260" imgH="7094220" progId="Paint.Picture">
                  <p:embed/>
                </p:oleObj>
              </mc:Choice>
              <mc:Fallback>
                <p:oleObj name="" r:id="rId1" imgW="11605260" imgH="7094220" progId="Paint.Picture">
                  <p:embed/>
                  <p:pic>
                    <p:nvPicPr>
                      <p:cNvPr id="0" name="Изображение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042025" cy="3694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/>
          <p:nvPr/>
        </p:nvGraphicFramePr>
        <p:xfrm>
          <a:off x="6254115" y="0"/>
          <a:ext cx="5937885" cy="369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1635740" imgH="7231380" progId="Paint.Picture">
                  <p:embed/>
                </p:oleObj>
              </mc:Choice>
              <mc:Fallback>
                <p:oleObj name="" r:id="rId3" imgW="11635740" imgH="7231380" progId="Paint.Picture">
                  <p:embed/>
                  <p:pic>
                    <p:nvPicPr>
                      <p:cNvPr id="0" name="Изображение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54115" y="0"/>
                        <a:ext cx="5937885" cy="369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/>
          <p:nvPr/>
        </p:nvGraphicFramePr>
        <p:xfrm>
          <a:off x="1350010" y="3738880"/>
          <a:ext cx="5071110" cy="3072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11635740" imgH="7048500" progId="Paint.Picture">
                  <p:embed/>
                </p:oleObj>
              </mc:Choice>
              <mc:Fallback>
                <p:oleObj name="" r:id="rId5" imgW="11635740" imgH="7048500" progId="Paint.Picture">
                  <p:embed/>
                  <p:pic>
                    <p:nvPicPr>
                      <p:cNvPr id="0" name="Изображение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50010" y="3738880"/>
                        <a:ext cx="5071110" cy="3072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Текстовое поле 11"/>
          <p:cNvSpPr txBox="1"/>
          <p:nvPr/>
        </p:nvSpPr>
        <p:spPr>
          <a:xfrm>
            <a:off x="0" y="577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1 </a:t>
            </a:r>
            <a:r>
              <a:rPr lang="ru-RU" altLang="en-US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АЕ</a:t>
            </a:r>
            <a:endParaRPr lang="ru-RU" altLang="en-US" sz="2400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6309360" y="577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5 </a:t>
            </a:r>
            <a:r>
              <a:rPr lang="ru-RU" altLang="en-US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АЕ</a:t>
            </a:r>
            <a:endParaRPr lang="ru-RU" altLang="en-US" sz="2400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433070" y="59309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9.5 </a:t>
            </a:r>
            <a:r>
              <a:rPr lang="ru-RU" altLang="en-US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АЕ</a:t>
            </a:r>
            <a:endParaRPr lang="ru-RU" altLang="en-US" sz="2400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graphicFrame>
        <p:nvGraphicFramePr>
          <p:cNvPr id="15" name="Объект 14"/>
          <p:cNvGraphicFramePr/>
          <p:nvPr/>
        </p:nvGraphicFramePr>
        <p:xfrm>
          <a:off x="7150735" y="3770630"/>
          <a:ext cx="5041265" cy="3087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7" imgW="11483340" imgH="7033260" progId="Paint.Picture">
                  <p:embed/>
                </p:oleObj>
              </mc:Choice>
              <mc:Fallback>
                <p:oleObj name="" r:id="rId7" imgW="11483340" imgH="7033260" progId="Paint.Picture">
                  <p:embed/>
                  <p:pic>
                    <p:nvPicPr>
                      <p:cNvPr id="0" name="Изображение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50735" y="3770630"/>
                        <a:ext cx="5041265" cy="3087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Текстовое поле 16"/>
          <p:cNvSpPr txBox="1"/>
          <p:nvPr/>
        </p:nvSpPr>
        <p:spPr>
          <a:xfrm>
            <a:off x="6576060" y="586168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9.5 </a:t>
            </a:r>
            <a:r>
              <a:rPr lang="ru-RU" altLang="en-US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АЕ</a:t>
            </a:r>
            <a:endParaRPr lang="ru-RU" altLang="en-US" sz="2400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log</a:t>
            </a:r>
            <a:endParaRPr lang="en-US" altLang="ru-RU" sz="2400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67310" y="38836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Плотность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Объект 1"/>
          <p:cNvGraphicFramePr/>
          <p:nvPr/>
        </p:nvGraphicFramePr>
        <p:xfrm>
          <a:off x="0" y="0"/>
          <a:ext cx="613156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11650980" imgH="7094220" progId="Paint.Picture">
                  <p:embed/>
                </p:oleObj>
              </mc:Choice>
              <mc:Fallback>
                <p:oleObj name="" r:id="rId1" imgW="11650980" imgH="7094220" progId="Paint.Picture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13156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/>
          <p:nvPr/>
        </p:nvGraphicFramePr>
        <p:xfrm>
          <a:off x="6049645" y="0"/>
          <a:ext cx="614235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1620500" imgH="7063740" progId="Paint.Picture">
                  <p:embed/>
                </p:oleObj>
              </mc:Choice>
              <mc:Fallback>
                <p:oleObj name="" r:id="rId3" imgW="11620500" imgH="706374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49645" y="0"/>
                        <a:ext cx="6142355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/>
          <p:nvPr/>
        </p:nvGraphicFramePr>
        <p:xfrm>
          <a:off x="3315970" y="3558540"/>
          <a:ext cx="5494020" cy="331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5" imgW="11635740" imgH="7018020" progId="Paint.Picture">
                  <p:embed/>
                </p:oleObj>
              </mc:Choice>
              <mc:Fallback>
                <p:oleObj name="" r:id="rId5" imgW="11635740" imgH="7018020" progId="Paint.Picture">
                  <p:embed/>
                  <p:pic>
                    <p:nvPicPr>
                      <p:cNvPr id="0" name="Изображение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5970" y="3558540"/>
                        <a:ext cx="5494020" cy="3314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Текстовое поле 17"/>
          <p:cNvSpPr txBox="1"/>
          <p:nvPr/>
        </p:nvSpPr>
        <p:spPr>
          <a:xfrm>
            <a:off x="67310" y="38836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Модуль скорости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Объект 3"/>
          <p:cNvGraphicFramePr/>
          <p:nvPr/>
        </p:nvGraphicFramePr>
        <p:xfrm>
          <a:off x="6096000" y="0"/>
          <a:ext cx="6096000" cy="3726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1559540" imgH="7063740" progId="Paint.Picture">
                  <p:embed/>
                </p:oleObj>
              </mc:Choice>
              <mc:Fallback>
                <p:oleObj name="" r:id="rId1" imgW="11559540" imgH="706374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0" y="0"/>
                        <a:ext cx="6096000" cy="3726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/>
          <p:nvPr/>
        </p:nvGraphicFramePr>
        <p:xfrm>
          <a:off x="0" y="0"/>
          <a:ext cx="6094730" cy="3691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11666220" imgH="7063740" progId="Paint.Picture">
                  <p:embed/>
                </p:oleObj>
              </mc:Choice>
              <mc:Fallback>
                <p:oleObj name="" r:id="rId3" imgW="11666220" imgH="7063740" progId="Paint.Picture">
                  <p:embed/>
                  <p:pic>
                    <p:nvPicPr>
                      <p:cNvPr id="0" name="Изображение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094730" cy="3691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/>
          <p:nvPr/>
        </p:nvGraphicFramePr>
        <p:xfrm>
          <a:off x="3401060" y="3580765"/>
          <a:ext cx="5390515" cy="327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1620500" imgH="7063740" progId="Paint.Picture">
                  <p:embed/>
                </p:oleObj>
              </mc:Choice>
              <mc:Fallback>
                <p:oleObj name="" r:id="rId5" imgW="11620500" imgH="7063740" progId="Paint.Picture">
                  <p:embed/>
                  <p:pic>
                    <p:nvPicPr>
                      <p:cNvPr id="0" name="Изображение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1060" y="3580765"/>
                        <a:ext cx="5390515" cy="327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Текстовое поле 17"/>
          <p:cNvSpPr txBox="1"/>
          <p:nvPr/>
        </p:nvSpPr>
        <p:spPr>
          <a:xfrm>
            <a:off x="67310" y="38836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Магнитное давление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Объект 4"/>
          <p:cNvGraphicFramePr/>
          <p:nvPr/>
        </p:nvGraphicFramePr>
        <p:xfrm>
          <a:off x="0" y="0"/>
          <a:ext cx="6140450" cy="3719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711940" imgH="7094220" progId="Paint.Picture">
                  <p:embed/>
                </p:oleObj>
              </mc:Choice>
              <mc:Fallback>
                <p:oleObj name="" r:id="rId1" imgW="11711940" imgH="7094220" progId="Paint.Picture">
                  <p:embed/>
                  <p:pic>
                    <p:nvPicPr>
                      <p:cNvPr id="0" name="Изображение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140450" cy="3719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/>
          <p:nvPr/>
        </p:nvGraphicFramePr>
        <p:xfrm>
          <a:off x="5996305" y="0"/>
          <a:ext cx="6195695" cy="3719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1666220" imgH="7002780" progId="Paint.Picture">
                  <p:embed/>
                </p:oleObj>
              </mc:Choice>
              <mc:Fallback>
                <p:oleObj name="" r:id="rId3" imgW="11666220" imgH="7002780" progId="Paint.Picture">
                  <p:embed/>
                  <p:pic>
                    <p:nvPicPr>
                      <p:cNvPr id="0" name="Изображение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6305" y="0"/>
                        <a:ext cx="6195695" cy="3719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/>
          <p:nvPr/>
        </p:nvGraphicFramePr>
        <p:xfrm>
          <a:off x="3324860" y="3429000"/>
          <a:ext cx="5542280" cy="3443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1590020" imgH="7200900" progId="Paint.Picture">
                  <p:embed/>
                </p:oleObj>
              </mc:Choice>
              <mc:Fallback>
                <p:oleObj name="" r:id="rId5" imgW="11590020" imgH="7200900" progId="Paint.Picture">
                  <p:embed/>
                  <p:pic>
                    <p:nvPicPr>
                      <p:cNvPr id="0" name="Изображение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4860" y="3429000"/>
                        <a:ext cx="5542280" cy="3443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Текстовое поле 17"/>
          <p:cNvSpPr txBox="1"/>
          <p:nvPr/>
        </p:nvSpPr>
        <p:spPr>
          <a:xfrm>
            <a:off x="67310" y="38836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Давление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6895" y="1323340"/>
            <a:ext cx="5617210" cy="516064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843270" y="27635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30</a:t>
            </a:r>
            <a:endParaRPr lang="ru-RU" altLang="ru-RU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650105" y="15500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25 дней</a:t>
            </a:r>
            <a:endParaRPr lang="ru-RU" altLang="en-US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231140" y="182880"/>
            <a:ext cx="11730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600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Эффективный солнечный магнитный диполь</a:t>
            </a:r>
            <a:endParaRPr lang="ru-RU" altLang="en-US" sz="3600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247015" y="114300"/>
            <a:ext cx="117303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Система уравнений идеальной МГД во вращающейся с постоянной угловой скоростью СК</a:t>
            </a:r>
            <a:endParaRPr lang="ru-RU" altLang="en-US" sz="2800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" y="1118235"/>
            <a:ext cx="7018655" cy="573976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540" y="3088640"/>
            <a:ext cx="3644265" cy="101409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68580"/>
            <a:ext cx="10515600" cy="1325563"/>
          </a:xfrm>
        </p:spPr>
        <p:txBody>
          <a:bodyPr/>
          <a:p>
            <a:pPr algn="ctr"/>
            <a:r>
              <a:rPr lang="ru-RU" altLang="en-US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Граничные условия на 0.163 а.е.</a:t>
            </a:r>
            <a:endParaRPr lang="ru-RU" altLang="en-US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16050"/>
            <a:ext cx="5814060" cy="329692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60" y="1416050"/>
            <a:ext cx="6236970" cy="348361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693670" y="11023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370 </a:t>
            </a:r>
            <a:r>
              <a:rPr lang="ru-RU" altLang="ru-RU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см</a:t>
            </a:r>
            <a:r>
              <a:rPr lang="en-US" altLang="ru-RU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^-3</a:t>
            </a:r>
            <a:endParaRPr lang="en-US" altLang="ru-RU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599170" y="3709035"/>
            <a:ext cx="2160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450 </a:t>
            </a:r>
            <a:r>
              <a:rPr lang="ru-RU" altLang="ru-RU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км</a:t>
            </a:r>
            <a:r>
              <a:rPr lang="en-US" altLang="ru-RU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/</a:t>
            </a:r>
            <a:r>
              <a:rPr lang="ru-RU" altLang="ru-RU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с</a:t>
            </a:r>
            <a:endParaRPr lang="ru-RU" altLang="ru-RU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10" y="4982210"/>
            <a:ext cx="3177540" cy="176911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6884035" y="5461635"/>
            <a:ext cx="2531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M = 2.56</a:t>
            </a:r>
            <a:endParaRPr lang="en-US" altLang="ru-RU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r>
              <a:rPr lang="en-US" altLang="ru-RU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(</a:t>
            </a:r>
            <a:r>
              <a:rPr lang="ru-RU" altLang="ru-RU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газодинамический Мах</a:t>
            </a:r>
            <a:r>
              <a:rPr lang="en-US" altLang="ru-RU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)</a:t>
            </a:r>
            <a:endParaRPr lang="en-US" altLang="ru-RU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" y="1295400"/>
            <a:ext cx="5943600" cy="55626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765" y="2608580"/>
            <a:ext cx="6044565" cy="40513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49530" y="147955"/>
            <a:ext cx="119894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(I) </a:t>
            </a:r>
            <a:r>
              <a:rPr lang="ru-RU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Вычислительная область от 0.163 до 5 АЕ. Общее число ячеек 1.</a:t>
            </a:r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6</a:t>
            </a:r>
            <a:r>
              <a:rPr lang="ru-RU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00.000  (200</a:t>
            </a:r>
            <a:r>
              <a:rPr lang="en-US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 the x 60 phi x 130 r + </a:t>
            </a:r>
            <a:r>
              <a:rPr lang="ru-RU" altLang="ru-RU" sz="2400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нерегулярная часть)</a:t>
            </a:r>
            <a:endParaRPr lang="ru-RU" altLang="ru-RU" sz="2400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50825"/>
            <a:ext cx="12192000" cy="1325880"/>
          </a:xfrm>
        </p:spPr>
        <p:txBody>
          <a:bodyPr/>
          <a:p>
            <a:pPr algn="ctr"/>
            <a:r>
              <a:rPr lang="ru-RU" altLang="en-US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Без токового слоя</a:t>
            </a:r>
            <a:r>
              <a:rPr lang="en-US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 (</a:t>
            </a:r>
            <a:r>
              <a:rPr lang="ru-RU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подвижная СК)</a:t>
            </a:r>
            <a:endParaRPr lang="ru-RU" altLang="ru-RU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graphicFrame>
        <p:nvGraphicFramePr>
          <p:cNvPr id="4" name="Объект 3"/>
          <p:cNvGraphicFramePr/>
          <p:nvPr/>
        </p:nvGraphicFramePr>
        <p:xfrm>
          <a:off x="0" y="1024890"/>
          <a:ext cx="6186170" cy="5130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473950" imgH="6197600" progId="Paint.Picture">
                  <p:embed/>
                </p:oleObj>
              </mc:Choice>
              <mc:Fallback>
                <p:oleObj name="" r:id="rId1" imgW="7473950" imgH="619760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1024890"/>
                        <a:ext cx="6186170" cy="5130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/>
          <p:nvPr/>
        </p:nvGraphicFramePr>
        <p:xfrm>
          <a:off x="6277610" y="1075690"/>
          <a:ext cx="5914390" cy="507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7137400" imgH="6127750" progId="Paint.Picture">
                  <p:embed/>
                </p:oleObj>
              </mc:Choice>
              <mc:Fallback>
                <p:oleObj name="" r:id="rId3" imgW="7137400" imgH="6127750" progId="Paint.Picture">
                  <p:embed/>
                  <p:pic>
                    <p:nvPicPr>
                      <p:cNvPr id="0" name="Изображение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77610" y="1075690"/>
                        <a:ext cx="5914390" cy="5079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Текстовое поле 7"/>
          <p:cNvSpPr txBox="1"/>
          <p:nvPr/>
        </p:nvSpPr>
        <p:spPr>
          <a:xfrm>
            <a:off x="1751330" y="6235700"/>
            <a:ext cx="250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Линии тока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7943215" y="6235700"/>
            <a:ext cx="338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Линии магнитного поля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50825"/>
            <a:ext cx="12192000" cy="1325880"/>
          </a:xfrm>
        </p:spPr>
        <p:txBody>
          <a:bodyPr/>
          <a:p>
            <a:pPr algn="ctr"/>
            <a:r>
              <a:rPr lang="ru-RU" altLang="en-US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Без токового слоя</a:t>
            </a:r>
            <a:r>
              <a:rPr lang="en-US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 (</a:t>
            </a:r>
            <a:r>
              <a:rPr lang="ru-RU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неподвижная</a:t>
            </a:r>
            <a:r>
              <a:rPr lang="ru-RU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 СК)</a:t>
            </a:r>
            <a:endParaRPr lang="ru-RU" altLang="ru-RU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1751330" y="6235700"/>
            <a:ext cx="250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Линии тока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7943215" y="6235700"/>
            <a:ext cx="338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Линии магнитного поля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graphicFrame>
        <p:nvGraphicFramePr>
          <p:cNvPr id="3" name="Объект 2"/>
          <p:cNvGraphicFramePr/>
          <p:nvPr/>
        </p:nvGraphicFramePr>
        <p:xfrm>
          <a:off x="186055" y="1064260"/>
          <a:ext cx="6101080" cy="5090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7435850" imgH="6203950" progId="Paint.Picture">
                  <p:embed/>
                </p:oleObj>
              </mc:Choice>
              <mc:Fallback>
                <p:oleObj name="" r:id="rId1" imgW="7435850" imgH="6203950" progId="Paint.Picture">
                  <p:embed/>
                  <p:pic>
                    <p:nvPicPr>
                      <p:cNvPr id="0" name="Изображение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6055" y="1064260"/>
                        <a:ext cx="6101080" cy="5090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/>
          <p:nvPr/>
        </p:nvGraphicFramePr>
        <p:xfrm>
          <a:off x="6305550" y="1064260"/>
          <a:ext cx="5885815" cy="5090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7143750" imgH="6178550" progId="Paint.Picture">
                  <p:embed/>
                </p:oleObj>
              </mc:Choice>
              <mc:Fallback>
                <p:oleObj name="" r:id="rId3" imgW="7143750" imgH="6178550" progId="Paint.Picture">
                  <p:embed/>
                  <p:pic>
                    <p:nvPicPr>
                      <p:cNvPr id="0" name="Изображение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05550" y="1064260"/>
                        <a:ext cx="5885815" cy="5090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Объект 3"/>
          <p:cNvGraphicFramePr/>
          <p:nvPr/>
        </p:nvGraphicFramePr>
        <p:xfrm>
          <a:off x="6165850" y="821055"/>
          <a:ext cx="6026150" cy="519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169150" imgH="6178550" progId="Paint.Picture">
                  <p:embed/>
                </p:oleObj>
              </mc:Choice>
              <mc:Fallback>
                <p:oleObj name="" r:id="rId1" imgW="7169150" imgH="617855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65850" y="821055"/>
                        <a:ext cx="6026150" cy="519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0" y="-250825"/>
            <a:ext cx="12192000" cy="1325880"/>
          </a:xfrm>
        </p:spPr>
        <p:txBody>
          <a:bodyPr/>
          <a:p>
            <a:pPr algn="ctr"/>
            <a:r>
              <a:rPr lang="ru-RU" altLang="en-US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Без токового слоя</a:t>
            </a:r>
            <a:r>
              <a:rPr lang="en-US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 (</a:t>
            </a:r>
            <a:r>
              <a:rPr lang="ru-RU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неподвижная</a:t>
            </a:r>
            <a:r>
              <a:rPr lang="ru-RU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 СК)</a:t>
            </a:r>
            <a:endParaRPr lang="ru-RU" altLang="ru-RU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7891780" y="6376035"/>
            <a:ext cx="338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Линии магнитного поля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graphicFrame>
        <p:nvGraphicFramePr>
          <p:cNvPr id="2" name="Объект 1"/>
          <p:cNvGraphicFramePr/>
          <p:nvPr/>
        </p:nvGraphicFramePr>
        <p:xfrm>
          <a:off x="0" y="906780"/>
          <a:ext cx="6142990" cy="5154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9364980" imgH="7856220" progId="Paint.Picture">
                  <p:embed/>
                </p:oleObj>
              </mc:Choice>
              <mc:Fallback>
                <p:oleObj name="" r:id="rId3" imgW="9364980" imgH="7856220" progId="Paint.Picture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906780"/>
                        <a:ext cx="6142990" cy="5154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Текстовое поле 9"/>
          <p:cNvSpPr txBox="1"/>
          <p:nvPr/>
        </p:nvSpPr>
        <p:spPr>
          <a:xfrm>
            <a:off x="1340485" y="6376035"/>
            <a:ext cx="338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Линии тока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50825"/>
            <a:ext cx="12192000" cy="1325880"/>
          </a:xfrm>
        </p:spPr>
        <p:txBody>
          <a:bodyPr/>
          <a:p>
            <a:pPr algn="ctr"/>
            <a:r>
              <a:rPr lang="ru-RU" altLang="en-US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С токовым слоем</a:t>
            </a:r>
            <a:r>
              <a:rPr lang="en-US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 (</a:t>
            </a:r>
            <a:r>
              <a:rPr lang="ru-RU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неподвижная</a:t>
            </a:r>
            <a:r>
              <a:rPr lang="ru-RU" altLang="ru-RU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 СК)</a:t>
            </a:r>
            <a:endParaRPr lang="ru-RU" altLang="ru-RU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1751330" y="6235700"/>
            <a:ext cx="250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Линии тока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7943215" y="6235700"/>
            <a:ext cx="338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>
                <a:solidFill>
                  <a:srgbClr val="002060"/>
                </a:solidFill>
                <a:latin typeface="Comic Sans MS" panose="030F0702030302020204" charset="0"/>
                <a:cs typeface="Comic Sans MS" panose="030F0702030302020204" charset="0"/>
              </a:rPr>
              <a:t>Линии магнитного поля</a:t>
            </a:r>
            <a:endParaRPr lang="ru-RU" altLang="en-US" b="1">
              <a:solidFill>
                <a:srgbClr val="00206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graphicFrame>
        <p:nvGraphicFramePr>
          <p:cNvPr id="4" name="Объект 3"/>
          <p:cNvGraphicFramePr/>
          <p:nvPr/>
        </p:nvGraphicFramePr>
        <p:xfrm>
          <a:off x="0" y="1001395"/>
          <a:ext cx="6113780" cy="5137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258300" imgH="7780020" progId="Paint.Picture">
                  <p:embed/>
                </p:oleObj>
              </mc:Choice>
              <mc:Fallback>
                <p:oleObj name="" r:id="rId1" imgW="9258300" imgH="7780020" progId="Paint.Picture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1001395"/>
                        <a:ext cx="6113780" cy="5137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/>
          <p:nvPr/>
        </p:nvGraphicFramePr>
        <p:xfrm>
          <a:off x="6109335" y="935990"/>
          <a:ext cx="6082665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9105900" imgH="7840980" progId="Paint.Picture">
                  <p:embed/>
                </p:oleObj>
              </mc:Choice>
              <mc:Fallback>
                <p:oleObj name="" r:id="rId3" imgW="9105900" imgH="7840980" progId="Paint.Picture">
                  <p:embed/>
                  <p:pic>
                    <p:nvPicPr>
                      <p:cNvPr id="0" name="Изображение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9335" y="935990"/>
                        <a:ext cx="6082665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</Words>
  <Application>WPS Presentation</Application>
  <PresentationFormat>宽屏</PresentationFormat>
  <Paragraphs>74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28</vt:i4>
      </vt:variant>
      <vt:variant>
        <vt:lpstr>幻灯片标题</vt:lpstr>
      </vt:variant>
      <vt:variant>
        <vt:i4>19</vt:i4>
      </vt:variant>
    </vt:vector>
  </HeadingPairs>
  <TitlesOfParts>
    <vt:vector size="56" baseType="lpstr">
      <vt:lpstr>Arial</vt:lpstr>
      <vt:lpstr>SimSun</vt:lpstr>
      <vt:lpstr>Wingdings</vt:lpstr>
      <vt:lpstr>Calibri Light</vt:lpstr>
      <vt:lpstr>Comic Sans MS</vt:lpstr>
      <vt:lpstr>Microsoft YaHei</vt:lpstr>
      <vt:lpstr>Arial Unicode MS</vt:lpstr>
      <vt:lpstr>Calibri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Моделирование внутренней гелиосферы</vt:lpstr>
      <vt:lpstr>PowerPoint 演示文稿</vt:lpstr>
      <vt:lpstr>PowerPoint 演示文稿</vt:lpstr>
      <vt:lpstr>Граничные условия на 0.163 а.е.</vt:lpstr>
      <vt:lpstr>PowerPoint 演示文稿</vt:lpstr>
      <vt:lpstr>Без токового слоя (подвижная СК)</vt:lpstr>
      <vt:lpstr>Без токового слоя (неподвижная СК)</vt:lpstr>
      <vt:lpstr>Без токового слоя (неподвижная СК)</vt:lpstr>
      <vt:lpstr>С токовым слоем (неподвижная СК)</vt:lpstr>
      <vt:lpstr>С токовым слоем (неподвижная СК)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Проекция Моллвейде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Sergey</cp:lastModifiedBy>
  <cp:revision>12</cp:revision>
  <dcterms:created xsi:type="dcterms:W3CDTF">2025-09-09T14:44:00Z</dcterms:created>
  <dcterms:modified xsi:type="dcterms:W3CDTF">2025-09-10T11:53:55Z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1049-12.2.0.22549</vt:lpwstr>
  </property>
  <property fmtid="{D5CDD505-2E9C-101B-9397-08002B2CF9AE}" pid="3" name="ICV">
    <vt:lpwstr>C5E86D85767245B9BB4E7C644B7FBB9B_12</vt:lpwstr>
  </property>
</Properties>
</file>